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67" r:id="rId11"/>
    <p:sldId id="375" r:id="rId12"/>
    <p:sldId id="376" r:id="rId13"/>
    <p:sldId id="371" r:id="rId14"/>
    <p:sldId id="321" r:id="rId15"/>
    <p:sldId id="317" r:id="rId16"/>
    <p:sldId id="372" r:id="rId17"/>
    <p:sldId id="360" r:id="rId18"/>
    <p:sldId id="362" r:id="rId19"/>
    <p:sldId id="373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7" autoAdjust="0"/>
    <p:restoredTop sz="94683" autoAdjust="0"/>
  </p:normalViewPr>
  <p:slideViewPr>
    <p:cSldViewPr>
      <p:cViewPr varScale="1">
        <p:scale>
          <a:sx n="74" d="100"/>
          <a:sy n="74" d="100"/>
        </p:scale>
        <p:origin x="13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рисунка SmartArt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424847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 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Чкаловского района 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города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Екатеринбурга</a:t>
            </a:r>
          </a:p>
          <a:p>
            <a:pPr algn="ctr"/>
            <a:r>
              <a:rPr lang="en-US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6</a:t>
            </a:r>
            <a:r>
              <a:rPr lang="en-US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МДОО: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13048"/>
            <a:ext cx="4038600" cy="227486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524000"/>
            <a:ext cx="4680520" cy="4652963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учреждении организовано сбалансированное питание в соответствии с примерным 20-дневным меню для детей с 3-х лет до окончания образовательного процесса в МБДОУ. Питание детей осуществляется в соответствии с действующими Санитарно-эпидемиологическими правилами и нормативами 2.4.3648-20 "Санитарно-эпидемиологические требования к организациям воспитания и обучения, отдыха и оздоровления детей и молодежи", утв. Постановлением Главного государственного врача РФ 28.09.2020 г. № 28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8363272" cy="944562"/>
          </a:xfrm>
        </p:spPr>
        <p:txBody>
          <a:bodyPr/>
          <a:lstStyle/>
          <a:p>
            <a:pPr algn="ctr"/>
            <a:r>
              <a:rPr lang="ru-RU" sz="3200" dirty="0"/>
              <a:t>Нормативно – правовые</a:t>
            </a:r>
            <a:r>
              <a:rPr lang="en-US" sz="3200" dirty="0"/>
              <a:t> </a:t>
            </a:r>
            <a:r>
              <a:rPr lang="ru-RU" sz="3200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472607"/>
          </a:xfrm>
        </p:spPr>
        <p:txBody>
          <a:bodyPr/>
          <a:lstStyle/>
          <a:p>
            <a:pPr algn="just"/>
            <a:r>
              <a:rPr lang="ru-RU" sz="1800" dirty="0"/>
              <a:t>Федеральный закон от 29.12.2012 № 273-ФЗ «Об образовании в Российской Федерации»;</a:t>
            </a:r>
          </a:p>
          <a:p>
            <a:pPr algn="just"/>
            <a:r>
              <a:rPr lang="ru-RU" sz="1800" dirty="0"/>
              <a:t>Федеральный закон от 06.10.2003 № 131-ФЗ «Об общих принципах организации местного самоуправления в Российской Федерации»;</a:t>
            </a:r>
          </a:p>
          <a:p>
            <a:pPr algn="just"/>
            <a:r>
              <a:rPr lang="ru-RU" sz="1800" dirty="0"/>
              <a:t>Постановление Главного государственного санитарного врача Российской Федерации от 28.09.2020 № 28 «Об утверждении санитарных правил </a:t>
            </a:r>
            <a:br>
              <a:rPr lang="ru-RU" sz="1800" dirty="0"/>
            </a:br>
            <a:r>
              <a:rPr lang="ru-RU" sz="1800" dirty="0"/>
              <a:t>СП 2.4.3648-20 «Санитарно-эпидемиологические требования к организациям воспитания и обучения, отдыха и оздоровления детей и молодежи»;  </a:t>
            </a:r>
          </a:p>
          <a:p>
            <a:pPr algn="just"/>
            <a:r>
              <a:rPr lang="ru-RU" sz="1800" dirty="0"/>
              <a:t>Приказ Министерства просвещения Российской Федерации от 15.05.2020 № 236 «Об утверждении Порядка приема на обучение по образовательным программам дошкольного образования»;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09.12.2024 № 862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соответствующих уровня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и направленности»</a:t>
            </a:r>
            <a:r>
              <a:rPr lang="ru-RU" sz="1800" dirty="0">
                <a:latin typeface="+mj-lt"/>
              </a:rPr>
              <a:t>; </a:t>
            </a:r>
          </a:p>
          <a:p>
            <a:pPr algn="just"/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39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Нормативно – правовые</a:t>
            </a:r>
            <a:r>
              <a:rPr lang="en-US" sz="3200" dirty="0"/>
              <a:t> </a:t>
            </a:r>
            <a:r>
              <a:rPr lang="ru-RU" sz="3200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4896545"/>
          </a:xfrm>
        </p:spPr>
        <p:txBody>
          <a:bodyPr/>
          <a:lstStyle/>
          <a:p>
            <a:pPr algn="just"/>
            <a:r>
              <a:rPr lang="ru-RU" sz="1800" dirty="0"/>
              <a:t>Постановление Администрации города Екатеринбурга от 18.03.2015 </a:t>
            </a:r>
            <a:br>
              <a:rPr lang="ru-RU" sz="1800" dirty="0"/>
            </a:br>
            <a:r>
              <a:rPr lang="ru-RU" sz="1800" dirty="0"/>
              <a:t>№ 689 «О закреплении территорий муниципального образования «город Екатеринбург» за муниципальными дошкольными образовательными организациями»;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«Постановка на учет и направление детей в образовательные учреждения, реализующие образовательные программы дошкольного образования», утвержденным Постановлением Администрации города Екатеринбурга от 29.10.2021 № 2365 (в редакции Постановления Администрации города Екатеринбурга от 19.06.2025 № 1306);</a:t>
            </a:r>
          </a:p>
          <a:p>
            <a:pPr algn="just"/>
            <a:r>
              <a:rPr lang="ru-RU" sz="1800" dirty="0"/>
              <a:t>Положение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Распоряжением Департамента образования Администрации города Екатеринбурга от 02.11.2021 № 2121/46/36.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020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/>
              <a:t>дети до 3-х лет — в группу раннего возраста;</a:t>
            </a:r>
          </a:p>
          <a:p>
            <a:r>
              <a:rPr lang="ru-RU" sz="2000" dirty="0"/>
              <a:t>дети 4-го года жизни — в младшую группу;</a:t>
            </a:r>
          </a:p>
          <a:p>
            <a:r>
              <a:rPr lang="ru-RU" sz="2000" dirty="0"/>
              <a:t>дети 5-го года жизни — в среднюю группу;</a:t>
            </a:r>
          </a:p>
          <a:p>
            <a:r>
              <a:rPr lang="ru-RU" sz="2000" dirty="0"/>
              <a:t>дети 6-го года жизни — в старшую группу;</a:t>
            </a:r>
          </a:p>
          <a:p>
            <a:r>
              <a:rPr lang="ru-RU" sz="2000" dirty="0"/>
              <a:t>дети 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06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Процедура комплектования МДОО: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Закрепление территорий за МДОО </a:t>
            </a: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Предоставление дошкольного образования для детей от 1,5 лет;</a:t>
            </a: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186091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>
                <a:solidFill>
                  <a:srgbClr val="000000"/>
                </a:solidFill>
              </a:rPr>
              <a:t>Включение руководителей МДОО в работу с системой ГИС СО «ЕЦП»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Автоматизированное распределение мест;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5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Цикличность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2" action="ppaction://hlinksldjump"/>
              </a:rPr>
              <a:t>Направление в МДОО списков детей;</a:t>
            </a:r>
            <a:endParaRPr lang="ru-RU" sz="1400" b="1" dirty="0"/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Прием и регистрация заявлений на смену;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Анализ данных о количестве зачисленных детей и количестве вакантных мест;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>
                <a:solidFill>
                  <a:srgbClr val="CCFFFF"/>
                </a:solidFill>
              </a:rPr>
              <a:t>образования</a:t>
            </a: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FFFF"/>
                </a:solidFill>
              </a:rPr>
              <a:t>МДОО</a:t>
            </a: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>
                <a:solidFill>
                  <a:srgbClr val="6600CC"/>
                </a:solidFill>
              </a:rPr>
              <a:t>Соблюдение законодательства</a:t>
            </a: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>
                <a:solidFill>
                  <a:srgbClr val="6600CC"/>
                </a:solidFill>
              </a:rPr>
              <a:t>Контроль правоохранительных  органов</a:t>
            </a: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FFFF"/>
                </a:solidFill>
              </a:rPr>
              <a:t>Родители</a:t>
            </a: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Выполнение действий в системе ГИС СО «ЕЦП»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Работа с родителями, формирование личных дел детей.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3" action="ppaction://hlinksldjump"/>
              </a:rPr>
              <a:t>Подготовка и предоставление документов для зачисления ребенка в МДОО;</a:t>
            </a:r>
            <a:endParaRPr lang="ru-RU" sz="1400" b="1" dirty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/>
              <a:t>Федеральный закон № 411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just">
              <a:spcBef>
                <a:spcPts val="0"/>
              </a:spcBef>
              <a:buNone/>
            </a:pPr>
            <a:r>
              <a:rPr lang="ru-RU" sz="2200" dirty="0"/>
              <a:t>	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 братья и (или) сестры.</a:t>
            </a:r>
            <a:r>
              <a:rPr lang="ru-RU" sz="3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9649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152-ФЗ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 в часы приема.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81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b="1" kern="1200" dirty="0">
                <a:solidFill>
                  <a:srgbClr val="000000"/>
                </a:solidFill>
                <a:ea typeface="Times New Roman" panose="02020603050405020304" pitchFamily="18" charset="0"/>
                <a:cs typeface="Arial" charset="0"/>
              </a:rPr>
              <a:t>Приказ Министерства просвещения Российской Федерации Р от </a:t>
            </a:r>
            <a:r>
              <a:rPr lang="ru-RU" b="1" dirty="0"/>
              <a:t>15.05.2020 № 236 </a:t>
            </a:r>
            <a:r>
              <a:rPr lang="ru-RU" b="1" kern="1200" dirty="0">
                <a:solidFill>
                  <a:srgbClr val="000000"/>
                </a:solidFill>
                <a:ea typeface="Times New Roman" panose="02020603050405020304" pitchFamily="18" charset="0"/>
                <a:cs typeface="Arial" charset="0"/>
              </a:rPr>
              <a:t>«Об утверждении Порядка приёма на обучение по образовательным программам дошкольного образования»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Свидетельство о рождении ребенка.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91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12774"/>
            <a:ext cx="7772400" cy="2808314"/>
          </a:xfrm>
        </p:spPr>
        <p:txBody>
          <a:bodyPr/>
          <a:lstStyle/>
          <a:p>
            <a:pPr algn="ctr" eaLnBrk="1" fontAlgn="t" hangingPunct="1"/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76673"/>
            <a:ext cx="7772400" cy="1152127"/>
          </a:xfrm>
        </p:spPr>
        <p:txBody>
          <a:bodyPr/>
          <a:lstStyle/>
          <a:p>
            <a:pPr algn="ctr"/>
            <a:r>
              <a:rPr lang="ru-RU" b="1" dirty="0">
                <a:cs typeface="Times New Roman" pitchFamily="18" charset="0"/>
              </a:rPr>
              <a:t>ВАРИАТИВНЫЕ ФОРМЫ ДОШКОЛЬНОГО ОБРАЗОВАНИЯ ДЛЯ ДЕТЕЙ ДО 3 ЛЕТ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634852"/>
              </p:ext>
            </p:extLst>
          </p:nvPr>
        </p:nvGraphicFramePr>
        <p:xfrm>
          <a:off x="722313" y="1412773"/>
          <a:ext cx="7772400" cy="280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606">
                  <a:extLst>
                    <a:ext uri="{9D8B030D-6E8A-4147-A177-3AD203B41FA5}">
                      <a16:colId xmlns:a16="http://schemas.microsoft.com/office/drawing/2014/main" xmlns="" val="1530254737"/>
                    </a:ext>
                  </a:extLst>
                </a:gridCol>
                <a:gridCol w="7015794">
                  <a:extLst>
                    <a:ext uri="{9D8B030D-6E8A-4147-A177-3AD203B41FA5}">
                      <a16:colId xmlns:a16="http://schemas.microsoft.com/office/drawing/2014/main" xmlns="" val="1085305333"/>
                    </a:ext>
                  </a:extLst>
                </a:gridCol>
              </a:tblGrid>
              <a:tr h="8869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Наименование формы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290102"/>
                  </a:ext>
                </a:extLst>
              </a:tr>
              <a:tr h="47419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Calibri"/>
                          <a:cs typeface="Times New Roman" pitchFamily="18" charset="0"/>
                        </a:rPr>
                        <a:t>1-3 года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1239623"/>
                  </a:ext>
                </a:extLst>
              </a:tr>
              <a:tr h="1447157">
                <a:tc>
                  <a:txBody>
                    <a:bodyPr/>
                    <a:lstStyle/>
                    <a:p>
                      <a:r>
                        <a:rPr lang="ru-RU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 - 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4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42371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541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/>
              <a:t>На территории Чкаловского района </a:t>
            </a:r>
            <a:br>
              <a:rPr lang="ru-RU" sz="3200" i="1" dirty="0"/>
            </a:br>
            <a:r>
              <a:rPr lang="ru-RU" sz="3200" i="1" dirty="0"/>
              <a:t>6</a:t>
            </a:r>
            <a:r>
              <a:rPr lang="en-US" sz="3200" i="1" dirty="0"/>
              <a:t>8</a:t>
            </a:r>
            <a:r>
              <a:rPr lang="ru-RU" sz="3200" i="1" dirty="0"/>
              <a:t> МДОО:</a:t>
            </a:r>
            <a:br>
              <a:rPr lang="ru-RU" sz="3200" i="1" dirty="0"/>
            </a:br>
            <a:r>
              <a:rPr lang="ru-RU" sz="3200" i="1" dirty="0"/>
              <a:t>64 учреждения – в городе;</a:t>
            </a:r>
            <a:br>
              <a:rPr lang="ru-RU" sz="3200" i="1" dirty="0"/>
            </a:br>
            <a:r>
              <a:rPr lang="ru-RU" sz="3200" i="1" dirty="0"/>
              <a:t>3 учреждения – сельская местность.</a:t>
            </a:r>
            <a:br>
              <a:rPr lang="ru-RU" sz="3200" i="1" dirty="0"/>
            </a:br>
            <a:endParaRPr lang="ru-RU" sz="3200" i="1" dirty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/>
              <a:t>    </a:t>
            </a:r>
            <a:endParaRPr lang="ru-RU" sz="2800" b="1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109" y="3212619"/>
            <a:ext cx="6205796" cy="27351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/>
              <a:t>МДОО Чкаловского района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dirty="0"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МДОУ № 11, 16, 33, 47, 48, 66, 89, 121, 127, 131, 133, 147, 148, 201, 223, 247, 250, 257, 275, 277, 316, 321, 324, 326, 358, 362, 385, 385 «Сказка», 391, 398, 402, 405, 424, 426, 429, 437, 438, 443, 454, 463, 464, 476, 482, 489, 493, 497, 509, 512, 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515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519, 528, 539, 546, 548, 566, 572, 578, 586, дошкольное отделение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Лицей 180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МДОО Чкаловского района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2453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Дошкольные 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№ 48, 127, 148, 201, 223, 247, 324, 341, 391, 398, 410, 426, 429, 464, 476, 493, 528, 539, 548, 572,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дошкольное отделение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Лицей 180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мероприятий; </a:t>
            </a:r>
          </a:p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Группа оздоровительной направленности создана в МДОУ 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№ 48, 324 для часто болеющих детей.</a:t>
            </a:r>
            <a:endParaRPr lang="ru-RU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МДОО Чкаловского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395519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/>
              <a:t>Количество детей посещающих МДОО Чкаловского района </a:t>
            </a:r>
            <a:r>
              <a:rPr lang="ru-RU" sz="2800" b="1" dirty="0"/>
              <a:t>– </a:t>
            </a:r>
          </a:p>
          <a:p>
            <a:pPr algn="ctr"/>
            <a:r>
              <a:rPr lang="ru-RU" sz="2800" b="1" dirty="0"/>
              <a:t>14740 </a:t>
            </a:r>
            <a:r>
              <a:rPr lang="ru-RU" sz="2800" dirty="0"/>
              <a:t>воспитанников</a:t>
            </a:r>
            <a:r>
              <a:rPr lang="ru-RU" sz="2800" b="1" dirty="0"/>
              <a:t> </a:t>
            </a:r>
            <a:r>
              <a:rPr lang="ru-RU" sz="2800" dirty="0"/>
              <a:t>(из них дети в возрасте </a:t>
            </a:r>
          </a:p>
          <a:p>
            <a:pPr algn="ctr"/>
            <a:r>
              <a:rPr lang="ru-RU" sz="2800" dirty="0"/>
              <a:t>до трех лет – </a:t>
            </a:r>
            <a:r>
              <a:rPr lang="ru-RU" sz="2800" b="1" dirty="0"/>
              <a:t>2270).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76672"/>
            <a:ext cx="6156176" cy="346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/>
              <a:t>Чкаловскому району – 2</a:t>
            </a:r>
            <a:r>
              <a:rPr lang="en-US" b="1" dirty="0"/>
              <a:t>8</a:t>
            </a:r>
            <a:r>
              <a:rPr lang="ru-RU" b="1" dirty="0"/>
              <a:t> детей (от 24 до 34 человек).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862142"/>
              </p:ext>
            </p:extLst>
          </p:nvPr>
        </p:nvGraphicFramePr>
        <p:xfrm>
          <a:off x="1259632" y="1340767"/>
          <a:ext cx="6840760" cy="3189732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17096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87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9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49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0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МДОО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Вторчермет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r>
                        <a:rPr lang="en-US" sz="16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3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185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пос. </a:t>
                      </a:r>
                      <a:r>
                        <a:rPr lang="ru-RU" sz="1400" dirty="0" err="1">
                          <a:effectLst/>
                          <a:latin typeface="+mn-lt"/>
                        </a:rPr>
                        <a:t>Шабровский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мкр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Солнечный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26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8" b="33113"/>
          <a:stretch/>
        </p:blipFill>
        <p:spPr>
          <a:xfrm>
            <a:off x="3491880" y="4509120"/>
            <a:ext cx="295232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>
                <a:solidFill>
                  <a:srgbClr val="FF0000"/>
                </a:solidFill>
              </a:rPr>
              <a:t> </a:t>
            </a:r>
            <a:r>
              <a:rPr lang="ru-RU" altLang="ko-KR" sz="2400" b="1" dirty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413"/>
            <a:ext cx="3025030" cy="4968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2016224"/>
          </a:xfrm>
        </p:spPr>
        <p:txBody>
          <a:bodyPr/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20888"/>
            <a:ext cx="3507854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3224</TotalTime>
  <Words>713</Words>
  <Application>Microsoft Office PowerPoint</Application>
  <PresentationFormat>Экран (4:3)</PresentationFormat>
  <Paragraphs>121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594TGp_family_light_ani</vt:lpstr>
      <vt:lpstr>Презентация PowerPoint</vt:lpstr>
      <vt:lpstr>На территории Чкаловского района  68 МДОО: 64 учреждения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Презентация PowerPoint</vt:lpstr>
      <vt:lpstr>Презентация PowerPoint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</vt:lpstr>
      <vt:lpstr>Организация питания в МДОО:</vt:lpstr>
      <vt:lpstr>Нормативно – правовые документы: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Процедура комплектования МДОО:</vt:lpstr>
      <vt:lpstr>Модель работы по зачислению детей в МДОО</vt:lpstr>
      <vt:lpstr>Федеральный закон № 411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RePack by Diakov</cp:lastModifiedBy>
  <cp:revision>153</cp:revision>
  <dcterms:created xsi:type="dcterms:W3CDTF">2010-03-19T17:53:36Z</dcterms:created>
  <dcterms:modified xsi:type="dcterms:W3CDTF">2026-04-09T10:16:54Z</dcterms:modified>
</cp:coreProperties>
</file>