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3" r:id="rId2"/>
    <p:sldId id="294" r:id="rId3"/>
    <p:sldId id="368" r:id="rId4"/>
    <p:sldId id="369" r:id="rId5"/>
    <p:sldId id="370" r:id="rId6"/>
    <p:sldId id="359" r:id="rId7"/>
    <p:sldId id="357" r:id="rId8"/>
    <p:sldId id="302" r:id="rId9"/>
    <p:sldId id="365" r:id="rId10"/>
    <p:sldId id="367" r:id="rId11"/>
    <p:sldId id="375" r:id="rId12"/>
    <p:sldId id="376" r:id="rId13"/>
    <p:sldId id="371" r:id="rId14"/>
    <p:sldId id="321" r:id="rId15"/>
    <p:sldId id="317" r:id="rId16"/>
    <p:sldId id="372" r:id="rId17"/>
    <p:sldId id="360" r:id="rId18"/>
    <p:sldId id="362" r:id="rId19"/>
    <p:sldId id="3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50021"/>
    <a:srgbClr val="003399"/>
    <a:srgbClr val="DDDDDD"/>
    <a:srgbClr val="ECECE0"/>
    <a:srgbClr val="000099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83" autoAdjust="0"/>
  </p:normalViewPr>
  <p:slideViewPr>
    <p:cSldViewPr>
      <p:cViewPr varScale="1">
        <p:scale>
          <a:sx n="74" d="100"/>
          <a:sy n="74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B11FFF-2F3E-4457-9381-75B018DA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13BFC-346B-41A6-8507-97D3DB1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3451-AFE0-43F9-883F-96502CF2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1944-375F-47BA-AEAA-5ED845BB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AA52-D143-4170-A043-AA64EE2E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CA0-3634-47CE-BB22-FCDA473B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4FED-9D93-4AF2-8C2E-6FA366CA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2FA2-EEE7-4D04-ABBB-A99F1995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7528-8A79-449E-9AC4-D18799AE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F408-C042-4D76-AF3E-402D5991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4C45-EE6D-4518-ACB0-08438EFD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CC05-2F8C-4177-802B-A6D02094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1E13-2263-4F24-BE64-DB8A57BC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C037-B684-473A-99F5-5A8F5DB1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CB4D-45ED-4585-B10A-DC1AD6D4F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5DB9-9B86-4AEA-9F3F-8DEA9743C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2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8073C2A-C0E3-47CE-85E1-66EAC2D4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4"/>
          <p:cNvSpPr>
            <a:spLocks noChangeArrowheads="1" noChangeShapeType="1" noTextEdit="1"/>
          </p:cNvSpPr>
          <p:nvPr/>
        </p:nvSpPr>
        <p:spPr bwMode="auto">
          <a:xfrm>
            <a:off x="683568" y="620688"/>
            <a:ext cx="8093075" cy="42484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/>
          <a:lstStyle/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Комплектование МДОО </a:t>
            </a: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Чкаловского района </a:t>
            </a: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города</a:t>
            </a:r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 Екатеринбурга</a:t>
            </a:r>
          </a:p>
          <a:p>
            <a:pPr algn="ctr"/>
            <a:r>
              <a:rPr lang="en-US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202</a:t>
            </a:r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6</a:t>
            </a:r>
            <a:r>
              <a:rPr lang="en-US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-202</a:t>
            </a:r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8435280" cy="1298029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питания в МДОО: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13048"/>
            <a:ext cx="4038600" cy="227486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524000"/>
            <a:ext cx="4680520" cy="4652963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 организовано сбалансированное питание в соответствии с примерным 20-дневным меню для детей с 3-х лет до окончания образовательного процесса в МБДОУ. Питание детей осуществляется в соответствии с действующими Санитарно-эпидемиологическими правилами и нормативами 2.4.3648-20 "Санитарно-эпидемиологические требования к организациям воспитания и обучения, отдыха и оздоровления детей и молодежи", утв. Постановлением Главного государственного врача РФ 28.09.2020 г. № 28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0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363272" cy="944562"/>
          </a:xfrm>
        </p:spPr>
        <p:txBody>
          <a:bodyPr/>
          <a:lstStyle/>
          <a:p>
            <a:pPr algn="ctr"/>
            <a:r>
              <a:rPr lang="ru-RU" sz="3200" dirty="0"/>
              <a:t>Нормативно – правовые</a:t>
            </a:r>
            <a:r>
              <a:rPr lang="en-US" sz="3200" dirty="0"/>
              <a:t> </a:t>
            </a:r>
            <a:r>
              <a:rPr lang="ru-RU" sz="3200" dirty="0"/>
              <a:t>документы: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72607"/>
          </a:xfrm>
        </p:spPr>
        <p:txBody>
          <a:bodyPr/>
          <a:lstStyle/>
          <a:p>
            <a:pPr algn="just"/>
            <a:r>
              <a:rPr lang="ru-RU" sz="1800" dirty="0"/>
              <a:t>Федеральный закон от 29.12.2012 № 273-ФЗ «Об образовании в Российской Федерации»;</a:t>
            </a:r>
          </a:p>
          <a:p>
            <a:pPr algn="just"/>
            <a:r>
              <a:rPr lang="ru-RU" sz="1800" dirty="0"/>
              <a:t>Федеральный закон от 06.10.2003 № 131-ФЗ «Об общих принципах организации местного самоуправления в Российской Федерации»;</a:t>
            </a:r>
          </a:p>
          <a:p>
            <a:pPr algn="just"/>
            <a:r>
              <a:rPr lang="ru-RU" sz="1800" dirty="0"/>
              <a:t>Постановление Главного государственного санитарного врача Российской Федерации от 28.09.2020 № 28 «Об утверждении санитарных правил </a:t>
            </a:r>
            <a:br>
              <a:rPr lang="ru-RU" sz="1800" dirty="0"/>
            </a:br>
            <a:r>
              <a:rPr lang="ru-RU" sz="1800" dirty="0"/>
              <a:t>СП 2.4.3648-20 «Санитарно-эпидемиологические требования к организациям воспитания и обучения, отдыха и оздоровления детей и молодежи»;  </a:t>
            </a:r>
          </a:p>
          <a:p>
            <a:pPr algn="just"/>
            <a:r>
              <a:rPr lang="ru-RU" sz="1800" dirty="0"/>
              <a:t>Приказ Министерства просвещения Российской Федерации от 15.05.2020 № 236 «Об утверждении Порядка приема на обучение по образовательным программам дошкольного образования»;</a:t>
            </a:r>
          </a:p>
          <a:p>
            <a:pPr algn="just"/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09.12.2024 № 862 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соответствующих уровня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и направленности»</a:t>
            </a:r>
            <a:r>
              <a:rPr lang="ru-RU" sz="1800" dirty="0">
                <a:latin typeface="+mj-lt"/>
              </a:rPr>
              <a:t>; </a:t>
            </a:r>
          </a:p>
          <a:p>
            <a:pPr algn="just"/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39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/>
              <a:t>Нормативно – правовые</a:t>
            </a:r>
            <a:r>
              <a:rPr lang="en-US" sz="3200" dirty="0"/>
              <a:t> </a:t>
            </a:r>
            <a:r>
              <a:rPr lang="ru-RU" sz="3200" dirty="0"/>
              <a:t>документы: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5"/>
            <a:ext cx="8229600" cy="4896545"/>
          </a:xfrm>
        </p:spPr>
        <p:txBody>
          <a:bodyPr/>
          <a:lstStyle/>
          <a:p>
            <a:pPr algn="just"/>
            <a:r>
              <a:rPr lang="ru-RU" sz="1800" dirty="0"/>
              <a:t>Постановление Администрации города Екатеринбурга от 18.03.2015 </a:t>
            </a:r>
            <a:br>
              <a:rPr lang="ru-RU" sz="1800" dirty="0"/>
            </a:br>
            <a:r>
              <a:rPr lang="ru-RU" sz="1800" dirty="0"/>
              <a:t>№ 689 «О закреплении территорий муниципального образования «город Екатеринбург» за муниципальными дошкольными образовательными организациями»;</a:t>
            </a:r>
          </a:p>
          <a:p>
            <a:pPr algn="just"/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предоставления муниципальной услуги «Постановка на учет и направление детей в образовательные учреждения, реализующие образовательные программы дошкольного образования», утвержденным Постановлением Администрации города Екатеринбурга от 29.10.2021 № 2365 (в редакции Постановления Администрации города Екатеринбурга от 19.06.2025 № 1306);</a:t>
            </a:r>
          </a:p>
          <a:p>
            <a:pPr algn="just"/>
            <a:r>
              <a:rPr lang="ru-RU" sz="1800" dirty="0"/>
              <a:t>Положение «Об организации учета детей, подлежащих обучению по образовательным программам дошкольного образования в муниципальном образовании «город Екатеринбург», утвержденным Распоряжением Департамента образования Администрации города Екатеринбурга от 02.11.2021 № 2121/46/36.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02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7315200" cy="1442045"/>
          </a:xfrm>
        </p:spPr>
        <p:txBody>
          <a:bodyPr/>
          <a:lstStyle/>
          <a:p>
            <a:pPr algn="ctr"/>
            <a:r>
              <a:rPr lang="ru-RU" sz="1800" dirty="0"/>
              <a:t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</a:t>
            </a:r>
            <a:br>
              <a:rPr lang="ru-RU" sz="18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891979"/>
          </a:xfrm>
        </p:spPr>
        <p:txBody>
          <a:bodyPr/>
          <a:lstStyle/>
          <a:p>
            <a:r>
              <a:rPr lang="ru-RU" sz="2000" dirty="0"/>
              <a:t>дети до 3-х лет — в группу раннего возраста;</a:t>
            </a:r>
          </a:p>
          <a:p>
            <a:r>
              <a:rPr lang="ru-RU" sz="2000" dirty="0"/>
              <a:t>дети 4-го года жизни — в младшую группу;</a:t>
            </a:r>
          </a:p>
          <a:p>
            <a:r>
              <a:rPr lang="ru-RU" sz="2000" dirty="0"/>
              <a:t>дети 5-го года жизни — в среднюю группу;</a:t>
            </a:r>
          </a:p>
          <a:p>
            <a:r>
              <a:rPr lang="ru-RU" sz="2000" dirty="0"/>
              <a:t>дети 6-го года жизни — в старшую группу;</a:t>
            </a:r>
          </a:p>
          <a:p>
            <a:r>
              <a:rPr lang="ru-RU" sz="2000" dirty="0"/>
              <a:t>дети 7-го года жизни — в подготовительную группу.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06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2480" cy="863823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Процедура комплектования МДОО: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gray">
          <a:xfrm rot="3419336">
            <a:off x="7204075" y="1517651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gray">
          <a:xfrm rot="3419336">
            <a:off x="2235200" y="288448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gray">
          <a:xfrm rot="3419336">
            <a:off x="3027362" y="41100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 rot="3419336">
            <a:off x="4395787" y="3244851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987675" y="3860800"/>
            <a:ext cx="215900" cy="3603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4067175" y="4005263"/>
            <a:ext cx="433388" cy="287337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6877050" y="2276475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928687" y="4870450"/>
            <a:ext cx="28115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>
                <a:solidFill>
                  <a:srgbClr val="000000"/>
                </a:solidFill>
              </a:rPr>
              <a:t>Обеспечение «прозрачности» и открытости процедуры распределения мест;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gray">
          <a:xfrm rot="3419336">
            <a:off x="5764212" y="2381251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gray">
          <a:xfrm rot="3419336">
            <a:off x="1587500" y="1804988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2224" y="1436509"/>
            <a:ext cx="18129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Закрепление территорий за МДОО </a:t>
            </a:r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1835150" y="206057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4645025" y="3500438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484438" y="314166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3276600" y="436562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011863" y="2636838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7453313" y="170021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306301" y="4694544"/>
            <a:ext cx="2348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Предоставление дошкольного образования для детей от 1,5 лет;</a:t>
            </a: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2339975" y="2708275"/>
            <a:ext cx="200025" cy="2841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221923" y="2732355"/>
            <a:ext cx="18609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000000"/>
                </a:solidFill>
              </a:rPr>
              <a:t>Включение руководителей МДОО в работу с системой ГИС СО «ЕЦП»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987675" y="2019301"/>
            <a:ext cx="2697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Автоматизированное распределение мест;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627277" y="3825765"/>
            <a:ext cx="2384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Процедура информирования;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 flipV="1">
            <a:off x="5364163" y="3213100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6" grpId="1" animBg="1"/>
      <p:bldP spid="54278" grpId="0" animBg="1"/>
      <p:bldP spid="54279" grpId="0" animBg="1"/>
      <p:bldP spid="54284" grpId="0"/>
      <p:bldP spid="54285" grpId="0" animBg="1"/>
      <p:bldP spid="54286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/>
      <p:bldP spid="54296" grpId="0"/>
      <p:bldP spid="54297" grpId="0"/>
      <p:bldP spid="54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75656" y="5670568"/>
            <a:ext cx="7560840" cy="1058215"/>
          </a:xfrm>
          <a:prstGeom prst="roundRect">
            <a:avLst/>
          </a:prstGeom>
          <a:solidFill>
            <a:srgbClr val="DDDDD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1973618" y="228600"/>
            <a:ext cx="6990870" cy="91440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CC00FF"/>
            </a:solidFill>
          </a:ln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Модель работы по зачислению детей в МДОО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 rot="642469">
            <a:off x="390807" y="564673"/>
            <a:ext cx="1928323" cy="40269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Цикличность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75233" y="2503553"/>
            <a:ext cx="2408535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>
                <a:hlinkClick r:id="rId2" action="ppaction://hlinksldjump"/>
              </a:rPr>
              <a:t>Направление в МДОО списков детей;</a:t>
            </a:r>
            <a:endParaRPr lang="ru-RU" sz="1400" b="1" dirty="0"/>
          </a:p>
          <a:p>
            <a:pPr marL="285750" indent="-285750" algn="just" eaLnBrk="0" hangingPunct="0">
              <a:buFontTx/>
              <a:buChar char="-"/>
            </a:pPr>
            <a:r>
              <a:rPr lang="ru-RU" sz="1400" b="1" dirty="0"/>
              <a:t>Прием и регистрация заявлений на смену;</a:t>
            </a:r>
          </a:p>
          <a:p>
            <a:pPr marL="285750" indent="-285750" algn="just" eaLnBrk="0" hangingPunct="0">
              <a:buFontTx/>
              <a:buChar char="-"/>
            </a:pPr>
            <a:r>
              <a:rPr lang="ru-RU" sz="1400" b="1" dirty="0"/>
              <a:t>Анализ данных о количестве зачисленных детей и количестве вакантных мест;</a:t>
            </a:r>
          </a:p>
          <a:p>
            <a:pPr marL="285750" indent="-285750" algn="just" eaLnBrk="0" hangingPunct="0">
              <a:buFontTx/>
              <a:buChar char="-"/>
            </a:pPr>
            <a:r>
              <a:rPr lang="ru-RU" sz="1400" b="1" dirty="0"/>
              <a:t>Формирование списков к заседанию комиссии.</a:t>
            </a:r>
            <a:endParaRPr lang="en-US" sz="1400" b="1" dirty="0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973618" y="5721999"/>
            <a:ext cx="706287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/>
              <a:t>Результат: оказание услуги по предоставлению дошкольного образования</a:t>
            </a:r>
            <a:endParaRPr lang="en-US" sz="2000" b="1" dirty="0"/>
          </a:p>
        </p:txBody>
      </p:sp>
      <p:sp>
        <p:nvSpPr>
          <p:cNvPr id="50223" name="Rectangle 47"/>
          <p:cNvSpPr>
            <a:spLocks noChangeArrowheads="1"/>
          </p:cNvSpPr>
          <p:nvPr/>
        </p:nvSpPr>
        <p:spPr bwMode="auto">
          <a:xfrm>
            <a:off x="75233" y="2385047"/>
            <a:ext cx="2619829" cy="38103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5" name="AutoShape 49"/>
          <p:cNvSpPr>
            <a:spLocks noChangeArrowheads="1"/>
          </p:cNvSpPr>
          <p:nvPr/>
        </p:nvSpPr>
        <p:spPr bwMode="auto">
          <a:xfrm>
            <a:off x="19050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7" name="AutoShape 51"/>
          <p:cNvSpPr>
            <a:spLocks noChangeArrowheads="1"/>
          </p:cNvSpPr>
          <p:nvPr/>
        </p:nvSpPr>
        <p:spPr bwMode="auto">
          <a:xfrm>
            <a:off x="58674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39" name="AutoShape 63"/>
          <p:cNvSpPr>
            <a:spLocks noChangeArrowheads="1"/>
          </p:cNvSpPr>
          <p:nvPr/>
        </p:nvSpPr>
        <p:spPr bwMode="auto">
          <a:xfrm>
            <a:off x="63500" y="1242047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CCFFFF"/>
              </a:solidFill>
            </a:endParaRPr>
          </a:p>
          <a:p>
            <a:pPr algn="ctr"/>
            <a:r>
              <a:rPr lang="ru-RU" b="1" dirty="0">
                <a:solidFill>
                  <a:srgbClr val="CCFFFF"/>
                </a:solidFill>
              </a:rPr>
              <a:t>Управление </a:t>
            </a:r>
          </a:p>
          <a:p>
            <a:pPr algn="ctr"/>
            <a:r>
              <a:rPr lang="ru-RU" b="1" dirty="0">
                <a:solidFill>
                  <a:srgbClr val="CCFFFF"/>
                </a:solidFill>
              </a:rPr>
              <a:t>образования</a:t>
            </a:r>
          </a:p>
        </p:txBody>
      </p:sp>
      <p:sp>
        <p:nvSpPr>
          <p:cNvPr id="50240" name="AutoShape 64"/>
          <p:cNvSpPr>
            <a:spLocks noChangeArrowheads="1"/>
          </p:cNvSpPr>
          <p:nvPr/>
        </p:nvSpPr>
        <p:spPr bwMode="auto">
          <a:xfrm>
            <a:off x="3180118" y="1169988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CFFFF"/>
                </a:solidFill>
              </a:rPr>
              <a:t>МДОО</a:t>
            </a:r>
          </a:p>
        </p:txBody>
      </p:sp>
      <p:sp>
        <p:nvSpPr>
          <p:cNvPr id="50242" name="AutoShape 66"/>
          <p:cNvSpPr>
            <a:spLocks noChangeArrowheads="1"/>
          </p:cNvSpPr>
          <p:nvPr/>
        </p:nvSpPr>
        <p:spPr bwMode="auto">
          <a:xfrm>
            <a:off x="37338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0" y="6227151"/>
            <a:ext cx="1828800" cy="533400"/>
          </a:xfrm>
          <a:prstGeom prst="wedgeRoundRectCallout">
            <a:avLst>
              <a:gd name="adj1" fmla="val 136458"/>
              <a:gd name="adj2" fmla="val -2032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>
                <a:solidFill>
                  <a:srgbClr val="6600CC"/>
                </a:solidFill>
              </a:rPr>
              <a:t>Соблюдение законодательства</a:t>
            </a:r>
          </a:p>
        </p:txBody>
      </p:sp>
      <p:sp>
        <p:nvSpPr>
          <p:cNvPr id="50245" name="AutoShape 69"/>
          <p:cNvSpPr>
            <a:spLocks noChangeArrowheads="1"/>
          </p:cNvSpPr>
          <p:nvPr/>
        </p:nvSpPr>
        <p:spPr bwMode="auto">
          <a:xfrm>
            <a:off x="7239000" y="4845032"/>
            <a:ext cx="1905001" cy="737649"/>
          </a:xfrm>
          <a:prstGeom prst="wedgeRoundRectCallout">
            <a:avLst>
              <a:gd name="adj1" fmla="val -219332"/>
              <a:gd name="adj2" fmla="val -253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>
                <a:solidFill>
                  <a:srgbClr val="6600CC"/>
                </a:solidFill>
              </a:rPr>
              <a:t>Контроль правоохранительных  органов</a:t>
            </a:r>
          </a:p>
        </p:txBody>
      </p:sp>
      <p:sp>
        <p:nvSpPr>
          <p:cNvPr id="70" name="AutoShape 64"/>
          <p:cNvSpPr>
            <a:spLocks noChangeArrowheads="1"/>
          </p:cNvSpPr>
          <p:nvPr/>
        </p:nvSpPr>
        <p:spPr bwMode="auto">
          <a:xfrm>
            <a:off x="6247964" y="1143000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CFFFF"/>
                </a:solidFill>
              </a:rPr>
              <a:t>Родители</a:t>
            </a: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2958775" y="2319776"/>
            <a:ext cx="2644912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Получение Распоряжений, списков детей;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>
                <a:hlinkClick r:id="rId2" action="ppaction://hlinksldjump"/>
              </a:rPr>
              <a:t>Информирование родителей о предоставлении места;</a:t>
            </a:r>
            <a:endParaRPr lang="ru-RU" sz="1400" b="1" dirty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Выполнение действий в системе ГИС СО «ЕЦП»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Работа с родителями, формирование личных дел детей.</a:t>
            </a:r>
            <a:endParaRPr lang="en-US" sz="1400" b="1" dirty="0"/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>
            <a:off x="2927923" y="2209577"/>
            <a:ext cx="2619829" cy="274756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5956227" y="2232647"/>
            <a:ext cx="3109310" cy="261238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6012161" y="2294932"/>
            <a:ext cx="313184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Контроль обновления информации на ЕПГУ;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Принятие решения о зачислении ребенка на предоставленное место;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>
                <a:hlinkClick r:id="rId3" action="ppaction://hlinksldjump"/>
              </a:rPr>
              <a:t>Подготовка и предоставление документов для зачисления ребенка в МДОО;</a:t>
            </a:r>
            <a:endParaRPr lang="ru-RU" sz="1400" b="1" dirty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Заключение договора об образовании.</a:t>
            </a:r>
            <a:endParaRPr lang="en-US" sz="1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Федеральный закон № 411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ru-RU" sz="2200" dirty="0"/>
              <a:t>	Дети, проживающие в одной семье и имеющие общее место жительства, имеют право преимущественного приема на обучение по основным образовательным программам дошкольного образования в муниципальные образовательные организации, в которых обучаются их  братья и (или) сестры.</a:t>
            </a:r>
            <a:r>
              <a:rPr lang="ru-RU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964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772400" cy="172819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Федеральный закон № 152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 июля 2006 г. N 152-ФЗ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"О персональных данных" (с изменениями и дополнениями) 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gray">
          <a:xfrm>
            <a:off x="467544" y="3609020"/>
            <a:ext cx="7772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Запрет  на публикацию списков, возможность уточнения сведений о предоставлении места только путем контроля информации на ЕПГУ или явки к районному оператору в часы приема.</a:t>
            </a:r>
          </a:p>
          <a:p>
            <a:pPr marL="342900" indent="-34290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51920" y="2367744"/>
            <a:ext cx="864096" cy="122413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8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772400" cy="150018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ru-RU" b="1" kern="1200" dirty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Приказ Министерства просвещения Российской Федерации Р от </a:t>
            </a:r>
            <a:r>
              <a:rPr lang="ru-RU" b="1" dirty="0"/>
              <a:t>15.05.2020 № 236 </a:t>
            </a:r>
            <a:r>
              <a:rPr lang="ru-RU" b="1" kern="1200" dirty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«Об утверждении Порядка приёма на обучение по образовательным программам дошкольного образования»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 bwMode="gray">
          <a:xfrm>
            <a:off x="662112" y="2852936"/>
            <a:ext cx="7772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Заявление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Оригинал документа, удостоверяющего личность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Свидетельство о рождении ребенка.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91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12774"/>
            <a:ext cx="7772400" cy="2808314"/>
          </a:xfrm>
        </p:spPr>
        <p:txBody>
          <a:bodyPr/>
          <a:lstStyle/>
          <a:p>
            <a:pPr algn="ctr" eaLnBrk="1" fontAlgn="t" hangingPunct="1"/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1152127"/>
          </a:xfrm>
        </p:spPr>
        <p:txBody>
          <a:bodyPr/>
          <a:lstStyle/>
          <a:p>
            <a:pPr algn="ctr"/>
            <a:r>
              <a:rPr lang="ru-RU" b="1" dirty="0">
                <a:cs typeface="Times New Roman" pitchFamily="18" charset="0"/>
              </a:rPr>
              <a:t>ВАРИАТИВНЫЕ ФОРМЫ ДОШКОЛЬНОГО ОБРАЗОВАНИЯ ДЛЯ ДЕТЕЙ ДО 3 ЛЕТ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34852"/>
              </p:ext>
            </p:extLst>
          </p:nvPr>
        </p:nvGraphicFramePr>
        <p:xfrm>
          <a:off x="722313" y="1412773"/>
          <a:ext cx="7772400" cy="280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606">
                  <a:extLst>
                    <a:ext uri="{9D8B030D-6E8A-4147-A177-3AD203B41FA5}">
                      <a16:colId xmlns:a16="http://schemas.microsoft.com/office/drawing/2014/main" xmlns="" val="1530254737"/>
                    </a:ext>
                  </a:extLst>
                </a:gridCol>
                <a:gridCol w="7015794">
                  <a:extLst>
                    <a:ext uri="{9D8B030D-6E8A-4147-A177-3AD203B41FA5}">
                      <a16:colId xmlns:a16="http://schemas.microsoft.com/office/drawing/2014/main" xmlns="" val="1085305333"/>
                    </a:ext>
                  </a:extLst>
                </a:gridCol>
              </a:tblGrid>
              <a:tr h="8869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Наименование формы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290102"/>
                  </a:ext>
                </a:extLst>
              </a:tr>
              <a:tr h="4741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1-3 года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1239623"/>
                  </a:ext>
                </a:extLst>
              </a:tr>
              <a:tr h="1447157">
                <a:tc>
                  <a:txBody>
                    <a:bodyPr/>
                    <a:lstStyle/>
                    <a:p>
                      <a:r>
                        <a:rPr lang="ru-RU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для детей третьего года жизни - 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371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54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2587" cy="3383657"/>
          </a:xfrm>
        </p:spPr>
        <p:txBody>
          <a:bodyPr/>
          <a:lstStyle/>
          <a:p>
            <a:pPr algn="ctr" eaLnBrk="1" hangingPunct="1"/>
            <a:r>
              <a:rPr lang="ru-RU" sz="3200" i="1" dirty="0"/>
              <a:t>На территории Чкаловского района </a:t>
            </a:r>
            <a:br>
              <a:rPr lang="ru-RU" sz="3200" i="1" dirty="0"/>
            </a:br>
            <a:r>
              <a:rPr lang="ru-RU" sz="3200" i="1" dirty="0"/>
              <a:t>6</a:t>
            </a:r>
            <a:r>
              <a:rPr lang="en-US" sz="3200" i="1" dirty="0"/>
              <a:t>8</a:t>
            </a:r>
            <a:r>
              <a:rPr lang="ru-RU" sz="3200" i="1" dirty="0"/>
              <a:t> МДОО:</a:t>
            </a:r>
            <a:br>
              <a:rPr lang="ru-RU" sz="3200" i="1" dirty="0"/>
            </a:br>
            <a:r>
              <a:rPr lang="ru-RU" sz="3200" i="1" dirty="0"/>
              <a:t>64 учреждения – в городе;</a:t>
            </a:r>
            <a:br>
              <a:rPr lang="ru-RU" sz="3200" i="1" dirty="0"/>
            </a:br>
            <a:r>
              <a:rPr lang="ru-RU" sz="3200" i="1" dirty="0"/>
              <a:t>3 учреждения – сельская местность.</a:t>
            </a:r>
            <a:br>
              <a:rPr lang="ru-RU" sz="3200" i="1" dirty="0"/>
            </a:br>
            <a:endParaRPr lang="ru-RU" sz="3200" i="1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7" y="3212976"/>
            <a:ext cx="4401443" cy="33478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/>
              <a:t>    </a:t>
            </a:r>
            <a:endParaRPr lang="ru-RU" sz="28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09" y="3212619"/>
            <a:ext cx="6205796" cy="27351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5200" cy="577949"/>
          </a:xfrm>
        </p:spPr>
        <p:txBody>
          <a:bodyPr/>
          <a:lstStyle/>
          <a:p>
            <a:pPr algn="ctr"/>
            <a:r>
              <a:rPr lang="ru-RU" sz="3600" dirty="0"/>
              <a:t>МДОО Чкаловского района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052736"/>
            <a:ext cx="8424936" cy="3744415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Дошкольные образовательные учреждения, расположенные на территории Чкаловского района, реализующие образовательную программу дошкольного образования: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МДОУ № 11, 16, 33, 47, 48, 66, 89, 121, 127, 131, 133, 147, 148, 201, 223, 247, 250, 257, 275, 277, 316, 321, 324, 326, 358, 362, 385, 385 «Сказка», 391, 398, 402, 405, 424, 426, 429, 437, 438, 443, 454, 463, 464, 476, 482, 489, 493, 497, 509, 512, 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515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519, 528, 539, 546, 548, 566, 572, 578, 586, дошкольное отделение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Лицей 180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Полифорум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220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/>
              <a:t>МДОО Чкаловского района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/>
          <a:lstStyle/>
          <a:p>
            <a:pPr lvl="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учетом особенностей их психофизического развития, индивидуальных возможностей, обеспечивающей коррекцию нарушения развития и социальную адаптацию воспитанников с ограниченными  возможностями здоровья.  </a:t>
            </a: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Дошкольные образовательные учреждения, расположенные на территории Чкаловского района, реализующие адаптированную образовательную программу дошкольного образования: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МДОУ № 48, 127, 148, 201, 223, 247, 324, 341, 391, 398, 410, 426, 429, 464, 476, 493, 528, 539, 548, 572,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дошкольное отделение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Лицей 180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Полифорум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1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772400" cy="2880320"/>
          </a:xfrm>
        </p:spPr>
        <p:txBody>
          <a:bodyPr/>
          <a:lstStyle/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 оздоровительной направленности созданы в МДОУ № 341для детей с туберкулезной интоксикацией, часто болеющих детей, нуждающихся в длительном лечении и проведении комплекса специальных лечебно-оздоровительных мероприятий; </a:t>
            </a:r>
          </a:p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Группа оздоровительной направленности создана в МДОУ 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№ 48, 324 для часто болеющих детей.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75240" cy="944562"/>
          </a:xfrm>
        </p:spPr>
        <p:txBody>
          <a:bodyPr/>
          <a:lstStyle/>
          <a:p>
            <a:pPr algn="ctr"/>
            <a:r>
              <a:rPr lang="ru-RU" sz="3200" dirty="0"/>
              <a:t>МДОО Чкаловского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5519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365104"/>
            <a:ext cx="8424936" cy="2016224"/>
          </a:xfrm>
        </p:spPr>
        <p:txBody>
          <a:bodyPr/>
          <a:lstStyle/>
          <a:p>
            <a:pPr algn="ctr"/>
            <a:r>
              <a:rPr lang="ru-RU" sz="2800" dirty="0"/>
              <a:t>Количество детей посещающих МДОО Чкаловского района </a:t>
            </a:r>
            <a:r>
              <a:rPr lang="ru-RU" sz="2800" b="1" dirty="0"/>
              <a:t>– </a:t>
            </a:r>
          </a:p>
          <a:p>
            <a:pPr algn="ctr"/>
            <a:r>
              <a:rPr lang="ru-RU" sz="2800" b="1" dirty="0"/>
              <a:t>14740 </a:t>
            </a:r>
            <a:r>
              <a:rPr lang="ru-RU" sz="2800" dirty="0"/>
              <a:t>воспитанников</a:t>
            </a:r>
            <a:r>
              <a:rPr lang="ru-RU" sz="2800" b="1" dirty="0"/>
              <a:t> </a:t>
            </a:r>
            <a:r>
              <a:rPr lang="ru-RU" sz="2800" dirty="0"/>
              <a:t>(из них дети в возрасте </a:t>
            </a:r>
          </a:p>
          <a:p>
            <a:pPr algn="ctr"/>
            <a:r>
              <a:rPr lang="ru-RU" sz="2800" dirty="0"/>
              <a:t>до трех лет – </a:t>
            </a:r>
            <a:r>
              <a:rPr lang="ru-RU" sz="2800" b="1" dirty="0"/>
              <a:t>2270).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6156176" cy="3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8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597" y="476672"/>
            <a:ext cx="7772400" cy="792088"/>
          </a:xfrm>
        </p:spPr>
        <p:txBody>
          <a:bodyPr/>
          <a:lstStyle/>
          <a:p>
            <a:pPr algn="ctr"/>
            <a:r>
              <a:rPr lang="ru-RU" b="1" dirty="0"/>
              <a:t>Средняя наполняемость в общеразвивающих группах по </a:t>
            </a:r>
          </a:p>
          <a:p>
            <a:pPr algn="ctr"/>
            <a:r>
              <a:rPr lang="ru-RU" b="1" dirty="0"/>
              <a:t>Чкаловскому району – 2</a:t>
            </a:r>
            <a:r>
              <a:rPr lang="en-US" b="1" dirty="0"/>
              <a:t>8</a:t>
            </a:r>
            <a:r>
              <a:rPr lang="ru-RU" b="1" dirty="0"/>
              <a:t> детей (от 24 до 34 человек).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862142"/>
              </p:ext>
            </p:extLst>
          </p:nvPr>
        </p:nvGraphicFramePr>
        <p:xfrm>
          <a:off x="1259632" y="1340767"/>
          <a:ext cx="6840760" cy="318973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709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7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49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0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Жилой микрорайон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Средняя наполняемость в группах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МДОО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Юг – Центр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Ботанический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Уктус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Елизавет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Вторчермет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Химмаш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с. Горный Щит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8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пос. </a:t>
                      </a:r>
                      <a:r>
                        <a:rPr lang="ru-RU" sz="1400" dirty="0" err="1">
                          <a:effectLst/>
                          <a:latin typeface="+mn-lt"/>
                        </a:rPr>
                        <a:t>Шабровский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Солнечный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8" b="33113"/>
          <a:stretch/>
        </p:blipFill>
        <p:spPr>
          <a:xfrm>
            <a:off x="3491880" y="4509120"/>
            <a:ext cx="295232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5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333375"/>
            <a:ext cx="8641654" cy="9350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dirty="0"/>
              <a:t>Обеспечение доступности дошкольного образования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0914" y="2636912"/>
            <a:ext cx="5435600" cy="180034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ko-KR" sz="2400" b="1" dirty="0">
                <a:solidFill>
                  <a:srgbClr val="FF0000"/>
                </a:solidFill>
              </a:rPr>
              <a:t> </a:t>
            </a:r>
            <a:r>
              <a:rPr lang="ru-RU" altLang="ko-KR" sz="2400" b="1" dirty="0"/>
              <a:t>Общедоступность и бесплатность дошкольного образования, </a:t>
            </a:r>
          </a:p>
          <a:p>
            <a:pPr algn="ctr">
              <a:buFontTx/>
              <a:buNone/>
            </a:pPr>
            <a:r>
              <a:rPr lang="ru-RU" altLang="ko-KR" sz="2400" b="1" dirty="0"/>
              <a:t>в соответствии с ФГОС.</a:t>
            </a:r>
          </a:p>
          <a:p>
            <a:pPr>
              <a:buFontTx/>
              <a:buNone/>
            </a:pPr>
            <a:endParaRPr lang="ru-RU" altLang="ko-KR" sz="9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413"/>
            <a:ext cx="3025030" cy="4968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2016224"/>
          </a:xfrm>
        </p:spPr>
        <p:txBody>
          <a:bodyPr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Плата, взимаемая с родителей (законных представителей) за присмотр и уход за детьми, осваивающими образовательные программы дошкольного образования.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0888"/>
            <a:ext cx="3507854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46736"/>
      </p:ext>
    </p:extLst>
  </p:cSld>
  <p:clrMapOvr>
    <a:masterClrMapping/>
  </p:clrMapOvr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3224</TotalTime>
  <Words>713</Words>
  <Application>Microsoft Office PowerPoint</Application>
  <PresentationFormat>Экран (4:3)</PresentationFormat>
  <Paragraphs>121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594TGp_family_light_ani</vt:lpstr>
      <vt:lpstr>Презентация PowerPoint</vt:lpstr>
      <vt:lpstr>На территории Чкаловского района  68 МДОО: 64 учреждения – в городе; 3 учреждения – сельская местность. </vt:lpstr>
      <vt:lpstr>МДОО Чкаловского района</vt:lpstr>
      <vt:lpstr>МДОО Чкаловского района</vt:lpstr>
      <vt:lpstr>МДОО Чкаловского района</vt:lpstr>
      <vt:lpstr>Презентация PowerPoint</vt:lpstr>
      <vt:lpstr>Презентация PowerPoint</vt:lpstr>
      <vt:lpstr>Обеспечение доступности дошкольного образования</vt:lpstr>
      <vt:lpstr>Плата, взимаемая с родителей (законных представителей) за присмотр и уход за детьми, осваивающими образовательные программы дошкольного образования.</vt:lpstr>
      <vt:lpstr>Организация питания в МДОО:</vt:lpstr>
      <vt:lpstr>Нормативно – правовые документы:</vt:lpstr>
      <vt:lpstr>Нормативно – правовые документы:</vt:lpstr>
      <vt:lpstr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 </vt:lpstr>
      <vt:lpstr>Процедура комплектования МДОО:</vt:lpstr>
      <vt:lpstr>Модель работы по зачислению детей в МДОО</vt:lpstr>
      <vt:lpstr>Федеральный закон № 411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RePack by Diakov</cp:lastModifiedBy>
  <cp:revision>153</cp:revision>
  <dcterms:created xsi:type="dcterms:W3CDTF">2010-03-19T17:53:36Z</dcterms:created>
  <dcterms:modified xsi:type="dcterms:W3CDTF">2026-04-09T10:16:54Z</dcterms:modified>
</cp:coreProperties>
</file>